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  <p:sldMasterId id="2147483673" r:id="rId2"/>
    <p:sldMasterId id="2147483660" r:id="rId3"/>
  </p:sldMasterIdLst>
  <p:notesMasterIdLst>
    <p:notesMasterId r:id="rId49"/>
  </p:notesMasterIdLst>
  <p:sldIdLst>
    <p:sldId id="256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1201EF-8684-44C1-A7BE-DD2E4746598D}" type="datetimeFigureOut">
              <a:rPr lang="ar-SA" smtClean="0"/>
              <a:t>28/07/1443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20F36A-AF57-4A5D-93D3-04AC7E671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125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5552256" cy="340147"/>
          </a:xfrm>
          <a:prstGeom prst="rect">
            <a:avLst/>
          </a:prstGeom>
        </p:spPr>
        <p:txBody>
          <a:bodyPr/>
          <a:lstStyle>
            <a:lvl1pPr algn="l" rtl="0">
              <a:defRPr sz="1400"/>
            </a:lvl1pPr>
          </a:lstStyle>
          <a:p>
            <a:r>
              <a:rPr lang="en-US" dirty="0" smtClean="0"/>
              <a:t>University of Basrah/College of Medicine/Department of Medicine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6948264" y="6165304"/>
            <a:ext cx="1368152" cy="548680"/>
          </a:xfrm>
          <a:prstGeom prst="rect">
            <a:avLst/>
          </a:prstGeom>
        </p:spPr>
        <p:txBody>
          <a:bodyPr/>
          <a:lstStyle/>
          <a:p>
            <a:fld id="{AEBF69A9-2D41-4BFB-B912-AD832A3359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114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5552256" cy="34014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6948264" y="6165304"/>
            <a:ext cx="1368152" cy="548680"/>
          </a:xfrm>
          <a:prstGeom prst="rect">
            <a:avLst/>
          </a:prstGeom>
        </p:spPr>
        <p:txBody>
          <a:bodyPr/>
          <a:lstStyle/>
          <a:p>
            <a:fld id="{AEBF69A9-2D41-4BFB-B912-AD832A3359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16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5552256" cy="34014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6948264" y="6165304"/>
            <a:ext cx="1368152" cy="548680"/>
          </a:xfrm>
          <a:prstGeom prst="rect">
            <a:avLst/>
          </a:prstGeom>
        </p:spPr>
        <p:txBody>
          <a:bodyPr/>
          <a:lstStyle/>
          <a:p>
            <a:fld id="{AEBF69A9-2D41-4BFB-B912-AD832A3359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578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67741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1141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4031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4860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710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9635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2233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881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6696744" cy="340147"/>
          </a:xfrm>
          <a:prstGeom prst="rect">
            <a:avLst/>
          </a:prstGeom>
        </p:spPr>
        <p:txBody>
          <a:bodyPr/>
          <a:lstStyle>
            <a:lvl1pPr algn="l" rtl="0">
              <a:defRPr sz="1600"/>
            </a:lvl1pPr>
          </a:lstStyle>
          <a:p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flipH="1">
            <a:off x="6948264" y="6165304"/>
            <a:ext cx="1368152" cy="548680"/>
          </a:xfrm>
          <a:prstGeom prst="rect">
            <a:avLst/>
          </a:prstGeom>
        </p:spPr>
        <p:txBody>
          <a:bodyPr/>
          <a:lstStyle/>
          <a:p>
            <a:fld id="{AEBF69A9-2D41-4BFB-B912-AD832A33591C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44963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0717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9434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7810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1970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355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0287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8190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6774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71739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969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5552256" cy="34014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6948264" y="6165304"/>
            <a:ext cx="1368152" cy="548680"/>
          </a:xfrm>
          <a:prstGeom prst="rect">
            <a:avLst/>
          </a:prstGeom>
        </p:spPr>
        <p:txBody>
          <a:bodyPr/>
          <a:lstStyle/>
          <a:p>
            <a:fld id="{AEBF69A9-2D41-4BFB-B912-AD832A3359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223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91850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3691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9093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2277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3379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093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5552256" cy="34014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6948264" y="6165304"/>
            <a:ext cx="1368152" cy="548680"/>
          </a:xfrm>
          <a:prstGeom prst="rect">
            <a:avLst/>
          </a:prstGeom>
        </p:spPr>
        <p:txBody>
          <a:bodyPr/>
          <a:lstStyle/>
          <a:p>
            <a:fld id="{AEBF69A9-2D41-4BFB-B912-AD832A3359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528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5552256" cy="34014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flipH="1">
            <a:off x="6948264" y="6165304"/>
            <a:ext cx="1368152" cy="548680"/>
          </a:xfrm>
          <a:prstGeom prst="rect">
            <a:avLst/>
          </a:prstGeom>
        </p:spPr>
        <p:txBody>
          <a:bodyPr/>
          <a:lstStyle/>
          <a:p>
            <a:fld id="{AEBF69A9-2D41-4BFB-B912-AD832A3359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559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5552256" cy="34014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6948264" y="6165304"/>
            <a:ext cx="1368152" cy="548680"/>
          </a:xfrm>
          <a:prstGeom prst="rect">
            <a:avLst/>
          </a:prstGeom>
        </p:spPr>
        <p:txBody>
          <a:bodyPr/>
          <a:lstStyle/>
          <a:p>
            <a:fld id="{AEBF69A9-2D41-4BFB-B912-AD832A3359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551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5552256" cy="34014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6948264" y="6165304"/>
            <a:ext cx="1368152" cy="548680"/>
          </a:xfrm>
          <a:prstGeom prst="rect">
            <a:avLst/>
          </a:prstGeom>
        </p:spPr>
        <p:txBody>
          <a:bodyPr/>
          <a:lstStyle/>
          <a:p>
            <a:fld id="{AEBF69A9-2D41-4BFB-B912-AD832A3359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499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5552256" cy="34014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6948264" y="6165304"/>
            <a:ext cx="1368152" cy="548680"/>
          </a:xfrm>
          <a:prstGeom prst="rect">
            <a:avLst/>
          </a:prstGeom>
        </p:spPr>
        <p:txBody>
          <a:bodyPr/>
          <a:lstStyle/>
          <a:p>
            <a:fld id="{AEBF69A9-2D41-4BFB-B912-AD832A3359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12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5552256" cy="34014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6948264" y="6165304"/>
            <a:ext cx="1368152" cy="548680"/>
          </a:xfrm>
          <a:prstGeom prst="rect">
            <a:avLst/>
          </a:prstGeom>
        </p:spPr>
        <p:txBody>
          <a:bodyPr/>
          <a:lstStyle/>
          <a:p>
            <a:fld id="{AEBF69A9-2D41-4BFB-B912-AD832A3359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75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38" y="8621"/>
            <a:ext cx="910907" cy="1044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86247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05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" y="260648"/>
            <a:ext cx="788245" cy="764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19633"/>
            <a:ext cx="702395" cy="8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0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University of Basrah/College of Medicine/Department of Medicine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1A2F-B8D3-4516-B95B-48C251F78BE2}" type="slidenum">
              <a:rPr lang="ar-IQ" smtClean="0"/>
              <a:t>‹#›</a:t>
            </a:fld>
            <a:endParaRPr lang="ar-IQ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" y="260648"/>
            <a:ext cx="788245" cy="764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19633"/>
            <a:ext cx="702395" cy="8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6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FFFF00"/>
                </a:solidFill>
              </a:rPr>
              <a:t> </a:t>
            </a:r>
            <a:r>
              <a:rPr lang="en-US" sz="6700" b="1" dirty="0">
                <a:solidFill>
                  <a:srgbClr val="FFFF00"/>
                </a:solidFill>
              </a:rPr>
              <a:t>N</a:t>
            </a:r>
            <a:r>
              <a:rPr lang="en-US" sz="6700" b="1" dirty="0" smtClean="0">
                <a:solidFill>
                  <a:srgbClr val="FFFF00"/>
                </a:solidFill>
              </a:rPr>
              <a:t>utritional Disorders</a:t>
            </a:r>
            <a:r>
              <a:rPr lang="en-US" sz="6000" b="1" dirty="0" smtClean="0">
                <a:solidFill>
                  <a:srgbClr val="FFFF00"/>
                </a:solidFill>
              </a:rPr>
              <a:t/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Vitamins and Minerals</a:t>
            </a:r>
            <a:r>
              <a:rPr lang="en-US" sz="6000" b="1" dirty="0" smtClean="0">
                <a:solidFill>
                  <a:srgbClr val="FFFF00"/>
                </a:solidFill>
              </a:rPr>
              <a:t/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(</a:t>
            </a:r>
            <a:r>
              <a:rPr lang="en-US" sz="6000" b="1" dirty="0">
                <a:solidFill>
                  <a:srgbClr val="FFFF00"/>
                </a:solidFill>
              </a:rPr>
              <a:t>T</a:t>
            </a:r>
            <a:r>
              <a:rPr lang="en-US" sz="6000" b="1" dirty="0" smtClean="0">
                <a:solidFill>
                  <a:srgbClr val="FFFF00"/>
                </a:solidFill>
              </a:rPr>
              <a:t>he Micronutrients) </a:t>
            </a:r>
            <a:endParaRPr lang="ar-SA" sz="6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Dr. Zainab A. Al-Mayyahi </a:t>
            </a:r>
          </a:p>
          <a:p>
            <a:r>
              <a:rPr lang="en-US" b="1" dirty="0">
                <a:solidFill>
                  <a:srgbClr val="FFFF00"/>
                </a:solidFill>
              </a:rPr>
              <a:t>Department of Medicine</a:t>
            </a:r>
          </a:p>
          <a:p>
            <a:r>
              <a:rPr lang="en-US" b="1" dirty="0">
                <a:solidFill>
                  <a:srgbClr val="FFFF00"/>
                </a:solidFill>
              </a:rPr>
              <a:t>College of Medicine </a:t>
            </a:r>
          </a:p>
          <a:p>
            <a:r>
              <a:rPr lang="en-US" b="1" dirty="0">
                <a:solidFill>
                  <a:srgbClr val="FFFF00"/>
                </a:solidFill>
              </a:rPr>
              <a:t>University of Basrah</a:t>
            </a:r>
            <a:endParaRPr lang="ar-SA" b="1" dirty="0">
              <a:solidFill>
                <a:srgbClr val="FFFF00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354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Mechanism of action of vitamin D</a:t>
            </a:r>
            <a:endParaRPr lang="ar-S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Active vitamin D will bind to specific receptor VDR ‘’vitamin D receptor” in target tissues and exert it’s metabolic action.</a:t>
            </a:r>
          </a:p>
          <a:p>
            <a:pPr algn="l" rtl="0"/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1,25 DHCC has 3 times more affinity to these receptor than other vitamin D metabolites.</a:t>
            </a:r>
          </a:p>
          <a:p>
            <a:pPr marL="0" indent="0" algn="l" rtl="0">
              <a:buNone/>
            </a:pPr>
            <a:endParaRPr lang="ar-SA" b="1" dirty="0">
              <a:solidFill>
                <a:srgbClr val="FFFF00"/>
              </a:solidFill>
            </a:endParaRPr>
          </a:p>
          <a:p>
            <a:pPr algn="l" rtl="0"/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176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Functions of active vitamin D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Increase calcium  and phosphate absorption from the small intestine.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Increase calcium re-absorption from the kidneys.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Increase bone mineralization.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Inhibit parathyroid hormone secretion.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11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33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itamin D transport and storage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25 </a:t>
            </a:r>
            <a:r>
              <a:rPr lang="en-US" b="1" dirty="0" smtClean="0">
                <a:solidFill>
                  <a:srgbClr val="FFFF00"/>
                </a:solidFill>
              </a:rPr>
              <a:t>HCC </a:t>
            </a:r>
            <a:r>
              <a:rPr lang="en-US" b="1" dirty="0">
                <a:solidFill>
                  <a:srgbClr val="FFFF00"/>
                </a:solidFill>
              </a:rPr>
              <a:t>is the storage form of vitamin </a:t>
            </a:r>
            <a:r>
              <a:rPr lang="en-US" b="1" dirty="0" smtClean="0">
                <a:solidFill>
                  <a:srgbClr val="FFFF00"/>
                </a:solidFill>
              </a:rPr>
              <a:t>D in the liver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88% of 25 HCC </a:t>
            </a:r>
            <a:r>
              <a:rPr lang="en-US" b="1" dirty="0">
                <a:solidFill>
                  <a:srgbClr val="FFFF00"/>
                </a:solidFill>
              </a:rPr>
              <a:t>circulates bound to </a:t>
            </a:r>
            <a:r>
              <a:rPr lang="en-US" b="1" dirty="0" smtClean="0">
                <a:solidFill>
                  <a:srgbClr val="FFFF00"/>
                </a:solidFill>
              </a:rPr>
              <a:t> specific vitamin </a:t>
            </a:r>
            <a:r>
              <a:rPr lang="en-US" b="1" dirty="0">
                <a:solidFill>
                  <a:srgbClr val="FFFF00"/>
                </a:solidFill>
              </a:rPr>
              <a:t>D–binding protein, 0.03% is free, and the rest circulates bound to albumin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80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Functions of vitamin D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Bone metabolism: increase Ca absorption from gut and kidneys and increase deposition of Ca in bones (solidification of bones).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Retard cell proliferation and promote cell differentiation “Anti-cancer effect” ( breast and colonic cancer).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Pharmacological role in treatment of psoriasis.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13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903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Other rules for vitamin D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 smtClean="0">
                <a:solidFill>
                  <a:srgbClr val="FFFF00"/>
                </a:solidFill>
              </a:rPr>
              <a:t>Vitamin </a:t>
            </a:r>
            <a:r>
              <a:rPr lang="en-US" sz="3600" b="1" dirty="0">
                <a:solidFill>
                  <a:srgbClr val="FFFF00"/>
                </a:solidFill>
              </a:rPr>
              <a:t>D </a:t>
            </a:r>
            <a:r>
              <a:rPr lang="en-US" sz="3600" b="1" dirty="0" smtClean="0">
                <a:solidFill>
                  <a:srgbClr val="FFFF00"/>
                </a:solidFill>
              </a:rPr>
              <a:t>receptors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was  </a:t>
            </a:r>
            <a:r>
              <a:rPr lang="en-US" sz="3600" b="1" dirty="0">
                <a:solidFill>
                  <a:srgbClr val="FFFF00"/>
                </a:solidFill>
              </a:rPr>
              <a:t>found in most </a:t>
            </a:r>
            <a:r>
              <a:rPr lang="en-US" sz="3600" b="1" dirty="0" smtClean="0">
                <a:solidFill>
                  <a:srgbClr val="FFFF00"/>
                </a:solidFill>
              </a:rPr>
              <a:t>tissues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(e.g</a:t>
            </a:r>
            <a:r>
              <a:rPr lang="en-US" sz="3600" b="1" dirty="0">
                <a:solidFill>
                  <a:srgbClr val="FFFF00"/>
                </a:solidFill>
              </a:rPr>
              <a:t>., immune cells, brain, breast, colon, and prostate)  </a:t>
            </a:r>
            <a:r>
              <a:rPr lang="en-US" sz="3600" b="1" dirty="0" smtClean="0">
                <a:solidFill>
                  <a:srgbClr val="FFFF00"/>
                </a:solidFill>
              </a:rPr>
              <a:t>and </a:t>
            </a:r>
            <a:r>
              <a:rPr lang="en-US" sz="3600" b="1" dirty="0">
                <a:solidFill>
                  <a:srgbClr val="FFFF00"/>
                </a:solidFill>
              </a:rPr>
              <a:t>is thought to be important </a:t>
            </a:r>
            <a:r>
              <a:rPr lang="en-US" sz="3600" b="1" dirty="0" smtClean="0">
                <a:solidFill>
                  <a:srgbClr val="FFFF00"/>
                </a:solidFill>
              </a:rPr>
              <a:t>for:</a:t>
            </a:r>
          </a:p>
          <a:p>
            <a:pPr algn="l" rtl="0"/>
            <a:r>
              <a:rPr lang="en-US" sz="3600" b="1" dirty="0" smtClean="0">
                <a:solidFill>
                  <a:srgbClr val="FFFF00"/>
                </a:solidFill>
              </a:rPr>
              <a:t>Prevention of cardiovascular diseases</a:t>
            </a:r>
          </a:p>
          <a:p>
            <a:pPr algn="l" rtl="0"/>
            <a:r>
              <a:rPr lang="en-US" sz="3600" b="1" dirty="0" smtClean="0">
                <a:solidFill>
                  <a:srgbClr val="FFFF00"/>
                </a:solidFill>
              </a:rPr>
              <a:t>Immune function.( type 1 diabetes)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31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Other rules for vitamin 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rgbClr val="FFFF00"/>
                </a:solidFill>
              </a:rPr>
              <a:t>Brain function ( depression, multiple sclerosis)</a:t>
            </a:r>
          </a:p>
          <a:p>
            <a:pPr algn="l" rtl="0"/>
            <a:r>
              <a:rPr lang="en-US" sz="3600" b="1" dirty="0">
                <a:solidFill>
                  <a:srgbClr val="FFFF00"/>
                </a:solidFill>
              </a:rPr>
              <a:t>Prevention of hypertension</a:t>
            </a:r>
          </a:p>
          <a:p>
            <a:pPr algn="l" rtl="0"/>
            <a:r>
              <a:rPr lang="en-US" sz="3600" b="1" dirty="0">
                <a:solidFill>
                  <a:srgbClr val="FFFF00"/>
                </a:solidFill>
              </a:rPr>
              <a:t>Low grade inflammation ( tuberculosis</a:t>
            </a:r>
            <a:r>
              <a:rPr lang="en-US" sz="3600" b="1" dirty="0" smtClean="0">
                <a:solidFill>
                  <a:srgbClr val="FFFF00"/>
                </a:solidFill>
              </a:rPr>
              <a:t>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15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267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Vitamin D deficiency</a:t>
            </a:r>
            <a:endParaRPr lang="ar-SA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6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Causes of vitamin D deficiency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493096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Limited sun exposure.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Malnutrition.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Malabsorption.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Liver diseases.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Renal diseases (CKD and nephrotic syndrome).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Drugs like antiepileptics phenytoin and phenobarbital decrease hepatic level of vit. 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17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79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Clinical features of Vitamin D deficiency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Vitamin D deficiency cause bone demineralization (loss of bone matrix).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*Rickets is demineralization of growing bone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(before closure of the epiphyseal plates).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*Osteomalacia is bone demineralization after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closure of the epiphyseal plates.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18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56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Clinical features of Vitamin D deficiency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Symptoms of hypocalcaemia: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Carbopedal spasm.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Facial twitching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Hypocalcaemic tetani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Seizers. </a:t>
            </a:r>
          </a:p>
          <a:p>
            <a:pPr algn="l" rtl="0"/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19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852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Objectives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By the end of this lecture you should be able to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Define Vitamins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Classify vitamins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Identify causes of vitamins deficiencies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Describe the clinical features of  vitamins deficiency and excess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Treat vitamins related nutritional disorders</a:t>
            </a:r>
            <a:endParaRPr lang="en-US" b="1" dirty="0">
              <a:solidFill>
                <a:srgbClr val="FFFF00"/>
              </a:solidFill>
            </a:endParaRPr>
          </a:p>
          <a:p>
            <a:pPr algn="l" rtl="0"/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36279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Other features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of Vitamin D deficiency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Burning sensation in the mouth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Diarrhea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Insomnia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Nervousness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Myopia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Scalp sweating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20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286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Vitamin D deficiency syndromes</a:t>
            </a:r>
            <a:endParaRPr lang="ar-SA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Osteomalacia </a:t>
            </a:r>
            <a:r>
              <a:rPr lang="en-US" sz="4000" b="1" dirty="0" smtClean="0">
                <a:solidFill>
                  <a:srgbClr val="FFFF00"/>
                </a:solidFill>
              </a:rPr>
              <a:t>and Rickets</a:t>
            </a:r>
            <a:endParaRPr lang="ar-SA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Osteomalacia 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493096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It is </a:t>
            </a:r>
            <a:r>
              <a:rPr lang="en-US" b="1" dirty="0">
                <a:solidFill>
                  <a:srgbClr val="FFFF00"/>
                </a:solidFill>
              </a:rPr>
              <a:t>bone </a:t>
            </a:r>
            <a:r>
              <a:rPr lang="en-US" b="1" dirty="0" smtClean="0">
                <a:solidFill>
                  <a:srgbClr val="FFFF00"/>
                </a:solidFill>
              </a:rPr>
              <a:t>demineralization </a:t>
            </a:r>
            <a:r>
              <a:rPr lang="en-US" b="1" dirty="0">
                <a:solidFill>
                  <a:srgbClr val="FFFF00"/>
                </a:solidFill>
              </a:rPr>
              <a:t>after closure of the epiphyseal </a:t>
            </a:r>
            <a:r>
              <a:rPr lang="en-US" b="1" dirty="0" smtClean="0">
                <a:solidFill>
                  <a:srgbClr val="FFFF00"/>
                </a:solidFill>
              </a:rPr>
              <a:t>plates 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The normal bone is replaced by soft osteoid that contains less minerals than normal bone (loss of bone matrix).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Other cases of osteomalacia are : bone tumors, excess Aluminum and Florid, and drugs like bisphosphonates.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22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18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Clinical features of Osteomalacia 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Back pain , bone pain and tenderness, </a:t>
            </a:r>
            <a:r>
              <a:rPr lang="en-US" b="1" dirty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FFFF00"/>
                </a:solidFill>
              </a:rPr>
              <a:t>pontaneous fractures (Pathological fractures).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Proximal muscle weakness , Waddling gate and difficulty in climbing </a:t>
            </a:r>
            <a:r>
              <a:rPr lang="en-US" b="1" dirty="0">
                <a:solidFill>
                  <a:srgbClr val="FFFF00"/>
                </a:solidFill>
              </a:rPr>
              <a:t>stairs or </a:t>
            </a:r>
            <a:r>
              <a:rPr lang="en-US" b="1" dirty="0" smtClean="0">
                <a:solidFill>
                  <a:srgbClr val="FFFF00"/>
                </a:solidFill>
              </a:rPr>
              <a:t>getting </a:t>
            </a:r>
            <a:r>
              <a:rPr lang="en-US" b="1" dirty="0">
                <a:solidFill>
                  <a:srgbClr val="FFFF00"/>
                </a:solidFill>
              </a:rPr>
              <a:t>out of a chair.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Symptoms of </a:t>
            </a:r>
            <a:r>
              <a:rPr lang="en-US" b="1" dirty="0" smtClean="0">
                <a:solidFill>
                  <a:srgbClr val="FFFF00"/>
                </a:solidFill>
              </a:rPr>
              <a:t>hypocalcaemia</a:t>
            </a:r>
            <a:endParaRPr lang="en-US" b="1" dirty="0">
              <a:solidFill>
                <a:srgbClr val="FFFF00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23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3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Diagnosis of osteomalacia 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 smtClean="0">
                <a:solidFill>
                  <a:srgbClr val="FFFF00"/>
                </a:solidFill>
              </a:rPr>
              <a:t>Clinical features.</a:t>
            </a:r>
          </a:p>
          <a:p>
            <a:pPr algn="l" rtl="0"/>
            <a:r>
              <a:rPr lang="en-US" sz="4000" b="1" dirty="0" smtClean="0">
                <a:solidFill>
                  <a:srgbClr val="FFFF00"/>
                </a:solidFill>
              </a:rPr>
              <a:t>Biochemical tests.</a:t>
            </a:r>
          </a:p>
          <a:p>
            <a:pPr algn="l" rtl="0"/>
            <a:r>
              <a:rPr lang="en-US" sz="4000" b="1" dirty="0" smtClean="0">
                <a:solidFill>
                  <a:srgbClr val="FFFF00"/>
                </a:solidFill>
              </a:rPr>
              <a:t>Radiological tests.</a:t>
            </a:r>
          </a:p>
          <a:p>
            <a:pPr algn="l" rtl="0"/>
            <a:r>
              <a:rPr lang="en-US" sz="4000" b="1" dirty="0" smtClean="0">
                <a:solidFill>
                  <a:srgbClr val="FFFF00"/>
                </a:solidFill>
              </a:rPr>
              <a:t>Bone biopsy.</a:t>
            </a:r>
            <a:endParaRPr lang="ar-SA" sz="40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24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12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Biochemical investigations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Decrease calcium level 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Decrease phosphate level.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Decrease vitamin D level (25 HCC).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Increase parathyroid hormone level.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Increase alkaline phosphatase level.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25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645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Radiological investigation 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X-rays: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Normal in early disease.</a:t>
            </a:r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F</a:t>
            </a:r>
            <a:r>
              <a:rPr lang="en-US" b="1" dirty="0" smtClean="0">
                <a:solidFill>
                  <a:srgbClr val="FFFF00"/>
                </a:solidFill>
              </a:rPr>
              <a:t>ocal </a:t>
            </a:r>
            <a:r>
              <a:rPr lang="en-US" b="1" dirty="0">
                <a:solidFill>
                  <a:srgbClr val="FFFF00"/>
                </a:solidFill>
              </a:rPr>
              <a:t>radiolucent areas </a:t>
            </a:r>
            <a:r>
              <a:rPr lang="en-US" b="1" dirty="0" smtClean="0">
                <a:solidFill>
                  <a:srgbClr val="FFFF00"/>
                </a:solidFill>
              </a:rPr>
              <a:t>“Looser's zones” may </a:t>
            </a:r>
            <a:r>
              <a:rPr lang="en-US" b="1" dirty="0">
                <a:solidFill>
                  <a:srgbClr val="FFFF00"/>
                </a:solidFill>
              </a:rPr>
              <a:t>be seen in ribs, pelvis and long </a:t>
            </a:r>
            <a:r>
              <a:rPr lang="en-US" b="1" dirty="0" smtClean="0">
                <a:solidFill>
                  <a:srgbClr val="FFFF00"/>
                </a:solidFill>
              </a:rPr>
              <a:t>bones.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Radiographic osteopenia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Pathological fractures.</a:t>
            </a:r>
          </a:p>
          <a:p>
            <a:pPr marL="0" indent="0" algn="l" rtl="0">
              <a:buNone/>
            </a:pP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26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207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3668" r="3879" b="6362"/>
          <a:stretch/>
        </p:blipFill>
        <p:spPr>
          <a:xfrm>
            <a:off x="395536" y="281136"/>
            <a:ext cx="8375072" cy="6172200"/>
          </a:xfrm>
        </p:spPr>
      </p:pic>
      <p:sp>
        <p:nvSpPr>
          <p:cNvPr id="3" name="Right Arrow 2"/>
          <p:cNvSpPr/>
          <p:nvPr/>
        </p:nvSpPr>
        <p:spPr>
          <a:xfrm>
            <a:off x="6804320" y="5445224"/>
            <a:ext cx="648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27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7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97471" cy="564949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28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51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27" y="548680"/>
            <a:ext cx="9171731" cy="583264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7092280" y="6408712"/>
            <a:ext cx="1368152" cy="548680"/>
          </a:xfrm>
        </p:spPr>
        <p:txBody>
          <a:bodyPr/>
          <a:lstStyle/>
          <a:p>
            <a:fld id="{AEBF69A9-2D41-4BFB-B912-AD832A33591C}" type="slidenum">
              <a:rPr lang="ar-SA" smtClean="0"/>
              <a:t>29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380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Vitamin D</a:t>
            </a:r>
            <a:endParaRPr lang="ar-SA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7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Radiological investigation 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Radionuclide bone </a:t>
            </a:r>
            <a:r>
              <a:rPr lang="en-US" b="1" dirty="0" smtClean="0">
                <a:solidFill>
                  <a:srgbClr val="FFFF00"/>
                </a:solidFill>
              </a:rPr>
              <a:t>scan: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Total body technetium bone scan in osteomalacia shows increase uptake (hot spots) in pseudo-fractures areas. 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73275"/>
            <a:ext cx="3312368" cy="49640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09320"/>
            <a:ext cx="6768752" cy="360041"/>
          </a:xfrm>
        </p:spPr>
        <p:txBody>
          <a:bodyPr/>
          <a:lstStyle/>
          <a:p>
            <a:pPr algn="l" rtl="0"/>
            <a:r>
              <a:rPr lang="en-US" dirty="0" smtClean="0"/>
              <a:t>University of Basrah/College of Medicine/Department of Medicine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7524328" y="6336704"/>
            <a:ext cx="1368152" cy="548680"/>
          </a:xfrm>
        </p:spPr>
        <p:txBody>
          <a:bodyPr/>
          <a:lstStyle/>
          <a:p>
            <a:fld id="{AEBF69A9-2D41-4BFB-B912-AD832A33591C}" type="slidenum">
              <a:rPr lang="ar-SA" smtClean="0"/>
              <a:t>30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360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Bone biopsy</a:t>
            </a:r>
            <a:endParaRPr lang="ar-SA" b="1" dirty="0">
              <a:solidFill>
                <a:schemeClr val="accent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54426" r="-7550" b="4735"/>
          <a:stretch/>
        </p:blipFill>
        <p:spPr>
          <a:xfrm>
            <a:off x="498764" y="1556793"/>
            <a:ext cx="8825764" cy="419977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31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713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Treatment 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Correction of underlying cause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Ergocalciferol </a:t>
            </a:r>
            <a:r>
              <a:rPr lang="en-US" b="1" dirty="0">
                <a:solidFill>
                  <a:srgbClr val="FFFF00"/>
                </a:solidFill>
              </a:rPr>
              <a:t>(250-1000 </a:t>
            </a:r>
            <a:r>
              <a:rPr lang="el-GR" b="1" dirty="0">
                <a:solidFill>
                  <a:srgbClr val="FFFF00"/>
                </a:solidFill>
              </a:rPr>
              <a:t>μ</a:t>
            </a:r>
            <a:r>
              <a:rPr lang="en-US" b="1" dirty="0">
                <a:solidFill>
                  <a:srgbClr val="FFFF00"/>
                </a:solidFill>
              </a:rPr>
              <a:t>g </a:t>
            </a:r>
            <a:r>
              <a:rPr lang="en-US" b="1" dirty="0" smtClean="0">
                <a:solidFill>
                  <a:srgbClr val="FFFF00"/>
                </a:solidFill>
              </a:rPr>
              <a:t>daily) for 3-4 months </a:t>
            </a:r>
            <a:r>
              <a:rPr lang="en-US" b="1" dirty="0">
                <a:solidFill>
                  <a:srgbClr val="FFFF00"/>
                </a:solidFill>
              </a:rPr>
              <a:t>then maintenance </a:t>
            </a:r>
            <a:r>
              <a:rPr lang="en-US" b="1" dirty="0" smtClean="0">
                <a:solidFill>
                  <a:srgbClr val="FFFF00"/>
                </a:solidFill>
              </a:rPr>
              <a:t>of </a:t>
            </a:r>
            <a:r>
              <a:rPr lang="en-US" b="1" dirty="0">
                <a:solidFill>
                  <a:srgbClr val="FFFF00"/>
                </a:solidFill>
              </a:rPr>
              <a:t>10-20 </a:t>
            </a:r>
            <a:r>
              <a:rPr lang="en-US" b="1" dirty="0" smtClean="0">
                <a:solidFill>
                  <a:srgbClr val="FFFF00"/>
                </a:solidFill>
              </a:rPr>
              <a:t>μg daily.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Calcium supplements.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Higher doses required for patients with malabsorption.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Active vitamin D “Calcitriol” should be used for patients with renal diseases.</a:t>
            </a:r>
          </a:p>
          <a:p>
            <a:pPr algn="l" rtl="0"/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32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7894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Prevention 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Exposure to sunlight.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Adequate intake of vitamin D rich foods.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Prophylactic  vitamin D (</a:t>
            </a:r>
            <a:r>
              <a:rPr lang="en-US" b="1" dirty="0">
                <a:solidFill>
                  <a:srgbClr val="FFFF00"/>
                </a:solidFill>
              </a:rPr>
              <a:t>10-20 </a:t>
            </a:r>
            <a:r>
              <a:rPr lang="en-US" b="1" dirty="0" smtClean="0">
                <a:solidFill>
                  <a:srgbClr val="FFFF00"/>
                </a:solidFill>
              </a:rPr>
              <a:t>μg) for risk groups , lactating women ,elderlies and  patients on antiepileptic drugs.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33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509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Rickets 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5400600" cy="4569371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FF00"/>
                </a:solidFill>
              </a:rPr>
              <a:t>Rickets is demineralization of growing bone </a:t>
            </a:r>
            <a:r>
              <a:rPr lang="en-US" sz="3200" b="1" dirty="0" smtClean="0">
                <a:solidFill>
                  <a:srgbClr val="FFFF00"/>
                </a:solidFill>
              </a:rPr>
              <a:t>before </a:t>
            </a:r>
            <a:r>
              <a:rPr lang="en-US" sz="3200" b="1" dirty="0">
                <a:solidFill>
                  <a:srgbClr val="FFFF00"/>
                </a:solidFill>
              </a:rPr>
              <a:t>closure of the epiphyseal </a:t>
            </a:r>
            <a:r>
              <a:rPr lang="en-US" sz="3200" b="1" dirty="0" smtClean="0">
                <a:solidFill>
                  <a:srgbClr val="FFFF00"/>
                </a:solidFill>
              </a:rPr>
              <a:t>plates (growing bone).</a:t>
            </a:r>
          </a:p>
          <a:p>
            <a:pPr algn="l" rtl="0"/>
            <a:r>
              <a:rPr lang="en-US" sz="3200" b="1" dirty="0" smtClean="0">
                <a:solidFill>
                  <a:srgbClr val="FFFF00"/>
                </a:solidFill>
              </a:rPr>
              <a:t>Mostly affect infants who are kept indoor or covered and are exclusively feed on natural milk. </a:t>
            </a:r>
            <a:endParaRPr lang="ar-SA" sz="3200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46" y="1600200"/>
            <a:ext cx="2902908" cy="45259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544" y="6381329"/>
            <a:ext cx="6408712" cy="288032"/>
          </a:xfrm>
        </p:spPr>
        <p:txBody>
          <a:bodyPr/>
          <a:lstStyle/>
          <a:p>
            <a:pPr algn="l" rtl="0"/>
            <a:r>
              <a:rPr lang="en-US" dirty="0" smtClean="0"/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279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Clinical features of Rickets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Muscle hypotonia (floppy infant).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Delayed development (teething , crawling, walking).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Delayed closure of </a:t>
            </a:r>
            <a:r>
              <a:rPr lang="en-US" b="1" dirty="0">
                <a:solidFill>
                  <a:srgbClr val="FFFF00"/>
                </a:solidFill>
              </a:rPr>
              <a:t>anterior </a:t>
            </a:r>
            <a:r>
              <a:rPr lang="en-US" b="1" dirty="0" smtClean="0">
                <a:solidFill>
                  <a:srgbClr val="FFFF00"/>
                </a:solidFill>
              </a:rPr>
              <a:t>fontanelle.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“Craniotabes</a:t>
            </a:r>
            <a:r>
              <a:rPr lang="en-US" b="1" dirty="0">
                <a:solidFill>
                  <a:srgbClr val="FFFF00"/>
                </a:solidFill>
              </a:rPr>
              <a:t>” 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>
                <a:solidFill>
                  <a:srgbClr val="FFFF00"/>
                </a:solidFill>
              </a:rPr>
              <a:t>a cracking </a:t>
            </a:r>
            <a:r>
              <a:rPr lang="en-US" b="1" dirty="0" smtClean="0">
                <a:solidFill>
                  <a:srgbClr val="FFFF00"/>
                </a:solidFill>
              </a:rPr>
              <a:t>feeling during pressure on the bones of the skull due to </a:t>
            </a:r>
            <a:r>
              <a:rPr lang="en-US" b="1" dirty="0">
                <a:solidFill>
                  <a:srgbClr val="FFFF00"/>
                </a:solidFill>
              </a:rPr>
              <a:t>unossified areas </a:t>
            </a:r>
            <a:r>
              <a:rPr lang="en-US" b="1" dirty="0" smtClean="0">
                <a:solidFill>
                  <a:srgbClr val="FFFF00"/>
                </a:solidFill>
              </a:rPr>
              <a:t>is the earliest bone sign of rickets.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35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44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Clinical features of Rickets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>
                <a:solidFill>
                  <a:srgbClr val="FFFF00"/>
                </a:solidFill>
              </a:rPr>
              <a:t>Bossing of the frontal and parietal bones.</a:t>
            </a:r>
          </a:p>
          <a:p>
            <a:pPr marL="0" indent="0" algn="l" rtl="0">
              <a:buNone/>
            </a:pP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06" y="1772816"/>
            <a:ext cx="4437758" cy="430151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9"/>
            <a:ext cx="6624736" cy="288032"/>
          </a:xfrm>
        </p:spPr>
        <p:txBody>
          <a:bodyPr/>
          <a:lstStyle/>
          <a:p>
            <a:pPr algn="l" rtl="0"/>
            <a:r>
              <a:rPr lang="en-US" dirty="0" smtClean="0"/>
              <a:t>University of Basrah/College of Medicine/Department of Medicine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85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features of Rickets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rgbClr val="FFFF00"/>
                </a:solidFill>
              </a:rPr>
              <a:t>Enlargement of epiphyses at the lower end of the radius.</a:t>
            </a:r>
            <a:endParaRPr lang="ar-SA" sz="3200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59" y="1484784"/>
            <a:ext cx="5087521" cy="46805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81329"/>
            <a:ext cx="6552728" cy="288031"/>
          </a:xfrm>
        </p:spPr>
        <p:txBody>
          <a:bodyPr/>
          <a:lstStyle/>
          <a:p>
            <a:pPr algn="l" rtl="0"/>
            <a:r>
              <a:rPr lang="en-US" dirty="0" smtClean="0"/>
              <a:t>University of Basrah/College of Medicine/Department of Medicine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44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features of Rickets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176464" cy="4425355"/>
          </a:xfrm>
        </p:spPr>
        <p:txBody>
          <a:bodyPr/>
          <a:lstStyle/>
          <a:p>
            <a:pPr algn="l" rtl="0"/>
            <a:r>
              <a:rPr lang="en-US" sz="3200" b="1" dirty="0">
                <a:solidFill>
                  <a:srgbClr val="FFFF00"/>
                </a:solidFill>
              </a:rPr>
              <a:t>S</a:t>
            </a:r>
            <a:r>
              <a:rPr lang="en-US" sz="3200" b="1" dirty="0" smtClean="0">
                <a:solidFill>
                  <a:srgbClr val="FFFF00"/>
                </a:solidFill>
              </a:rPr>
              <a:t>welling </a:t>
            </a:r>
            <a:r>
              <a:rPr lang="en-US" sz="3200" b="1" dirty="0">
                <a:solidFill>
                  <a:srgbClr val="FFFF00"/>
                </a:solidFill>
              </a:rPr>
              <a:t>of the </a:t>
            </a:r>
            <a:r>
              <a:rPr lang="en-US" sz="3200" b="1" dirty="0" smtClean="0">
                <a:solidFill>
                  <a:srgbClr val="FFFF00"/>
                </a:solidFill>
              </a:rPr>
              <a:t>costochondral </a:t>
            </a:r>
            <a:r>
              <a:rPr lang="en-US" sz="3200" b="1" dirty="0">
                <a:solidFill>
                  <a:srgbClr val="FFFF00"/>
                </a:solidFill>
              </a:rPr>
              <a:t>junctions </a:t>
            </a:r>
            <a:r>
              <a:rPr lang="en-US" sz="3200" b="1" dirty="0" smtClean="0">
                <a:solidFill>
                  <a:srgbClr val="FFFF00"/>
                </a:solidFill>
              </a:rPr>
              <a:t>of </a:t>
            </a:r>
          </a:p>
          <a:p>
            <a:pPr marL="0" indent="0" algn="l" rtl="0">
              <a:buNone/>
            </a:pP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  the ribs.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   (rickety rosary)</a:t>
            </a:r>
            <a:endParaRPr lang="ar-SA" sz="3200" b="1" dirty="0">
              <a:solidFill>
                <a:srgbClr val="FFFF00"/>
              </a:solidFill>
            </a:endParaRPr>
          </a:p>
          <a:p>
            <a:pPr algn="l" rtl="0"/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6" t="-2699"/>
          <a:stretch/>
        </p:blipFill>
        <p:spPr>
          <a:xfrm>
            <a:off x="3491880" y="1556792"/>
            <a:ext cx="5126833" cy="455104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81329"/>
            <a:ext cx="6480720" cy="288032"/>
          </a:xfrm>
        </p:spPr>
        <p:txBody>
          <a:bodyPr/>
          <a:lstStyle/>
          <a:p>
            <a:pPr algn="l" rtl="0"/>
            <a:r>
              <a:rPr lang="en-US" dirty="0" smtClean="0"/>
              <a:t>University of Basrah/College of Medicine/Department of Medicine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82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features of Rickets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2818656" cy="4281339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When the infant start walking deformities of the legs will develop.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“bow legs”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0" r="-237" b="10317"/>
          <a:stretch/>
        </p:blipFill>
        <p:spPr>
          <a:xfrm>
            <a:off x="3347864" y="1988840"/>
            <a:ext cx="5615768" cy="36991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544" y="6381329"/>
            <a:ext cx="6480720" cy="288031"/>
          </a:xfrm>
        </p:spPr>
        <p:txBody>
          <a:bodyPr/>
          <a:lstStyle/>
          <a:p>
            <a:pPr algn="l" rtl="0"/>
            <a:r>
              <a:rPr lang="en-US" dirty="0" smtClean="0"/>
              <a:t>University of Basrah/College of Medicine/Department of Medicine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5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A group of sterol compounds </a:t>
            </a:r>
            <a:r>
              <a:rPr lang="en-US" b="1" dirty="0" smtClean="0">
                <a:solidFill>
                  <a:srgbClr val="FFFF00"/>
                </a:solidFill>
              </a:rPr>
              <a:t>which have a vital role in bone metabolism.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Vitamin D and parathyroid hormone are the main regulators of calcium and phosphorous in the body.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Tow pro-forms of vitamin D: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Cholecalciferol (D</a:t>
            </a:r>
            <a:r>
              <a:rPr lang="en-US" b="1" baseline="-25000" dirty="0" smtClean="0">
                <a:solidFill>
                  <a:srgbClr val="FFFF00"/>
                </a:solidFill>
              </a:rPr>
              <a:t>3</a:t>
            </a:r>
            <a:r>
              <a:rPr lang="en-US" b="1" dirty="0" smtClean="0">
                <a:solidFill>
                  <a:srgbClr val="FFFF00"/>
                </a:solidFill>
              </a:rPr>
              <a:t>).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Ergocalciferol (D</a:t>
            </a:r>
            <a:r>
              <a:rPr lang="en-US" b="1" baseline="-25000" dirty="0" smtClean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</a:rPr>
              <a:t>) .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Vitamin D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6822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Clinical features of Rickets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5" y="1892693"/>
            <a:ext cx="4050955" cy="3624539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38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>
                <a:solidFill>
                  <a:srgbClr val="FFFF00"/>
                </a:solidFill>
              </a:rPr>
              <a:t>Later</a:t>
            </a:r>
            <a:r>
              <a:rPr lang="en-US" sz="3200" b="1" dirty="0" smtClean="0">
                <a:solidFill>
                  <a:srgbClr val="FFFF00"/>
                </a:solidFill>
              </a:rPr>
              <a:t>, if untreated    </a:t>
            </a:r>
            <a:r>
              <a:rPr lang="en-US" sz="3200" b="1" dirty="0">
                <a:solidFill>
                  <a:srgbClr val="FFFF00"/>
                </a:solidFill>
              </a:rPr>
              <a:t>a lateral collapse of both chest walls (Harrison's sulcus) </a:t>
            </a:r>
            <a:r>
              <a:rPr lang="en-US" sz="3200" b="1" dirty="0" smtClean="0">
                <a:solidFill>
                  <a:srgbClr val="FFFF00"/>
                </a:solidFill>
              </a:rPr>
              <a:t>may appear.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81329"/>
            <a:ext cx="6696744" cy="288032"/>
          </a:xfrm>
        </p:spPr>
        <p:txBody>
          <a:bodyPr/>
          <a:lstStyle/>
          <a:p>
            <a:r>
              <a:rPr lang="en-US" dirty="0" smtClean="0"/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05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Diagnosis of Rickets 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Clinical features.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Biochemical tests 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X-rays:  wrist x-ray will shows widening of the epiphysis (cupping) which is highly suggestive of rickets.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41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1873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X-rays in rickets 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t="-1775" r="6163" b="4127"/>
          <a:stretch/>
        </p:blipFill>
        <p:spPr>
          <a:xfrm>
            <a:off x="455824" y="1799279"/>
            <a:ext cx="4220086" cy="393397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7" t="20707" r="3172" b="16659"/>
          <a:stretch/>
        </p:blipFill>
        <p:spPr>
          <a:xfrm>
            <a:off x="5318007" y="1628800"/>
            <a:ext cx="3070417" cy="473281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US" dirty="0" smtClean="0"/>
              <a:t>University of Basrah/College of Medicine/Department of Medicine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7164288" y="6336704"/>
            <a:ext cx="1368152" cy="548680"/>
          </a:xfrm>
        </p:spPr>
        <p:txBody>
          <a:bodyPr/>
          <a:lstStyle/>
          <a:p>
            <a:fld id="{AEBF69A9-2D41-4BFB-B912-AD832A33591C}" type="slidenum">
              <a:rPr lang="ar-SA" smtClean="0"/>
              <a:t>42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646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Treatment of rickets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Ergocalciferol (250-1000 </a:t>
            </a:r>
            <a:r>
              <a:rPr lang="el-GR" b="1" dirty="0">
                <a:solidFill>
                  <a:srgbClr val="FFFF00"/>
                </a:solidFill>
              </a:rPr>
              <a:t>μ</a:t>
            </a:r>
            <a:r>
              <a:rPr lang="en-US" b="1" dirty="0">
                <a:solidFill>
                  <a:srgbClr val="FFFF00"/>
                </a:solidFill>
              </a:rPr>
              <a:t>g daily) for 3-4 months then maintenance of 10-20 μg daily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Encourage  intake of vitamin D rich foods.</a:t>
            </a:r>
          </a:p>
          <a:p>
            <a:pPr algn="l" rtl="0"/>
            <a:endParaRPr lang="en-US" b="1" dirty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algn="l" rtl="0"/>
            <a:endParaRPr lang="en-US" dirty="0" smtClean="0">
              <a:solidFill>
                <a:srgbClr val="FFFF00"/>
              </a:solidFill>
            </a:endParaRPr>
          </a:p>
          <a:p>
            <a:pPr algn="l" rtl="0"/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4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Prevention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of Rickets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rgbClr val="FFFF00"/>
                </a:solidFill>
              </a:rPr>
              <a:t>Sunlight and vitamin D rich foods.</a:t>
            </a:r>
          </a:p>
          <a:p>
            <a:pPr algn="l" rtl="0"/>
            <a:r>
              <a:rPr lang="en-US" sz="3600" b="1" dirty="0">
                <a:solidFill>
                  <a:srgbClr val="FFFF00"/>
                </a:solidFill>
              </a:rPr>
              <a:t>Prophylactic  vitamin D drops for infants at risk of vitamin D deficiency</a:t>
            </a:r>
            <a:r>
              <a:rPr lang="en-US" sz="3600" b="1" dirty="0" smtClean="0">
                <a:solidFill>
                  <a:srgbClr val="FFFF00"/>
                </a:solidFill>
              </a:rPr>
              <a:t>.</a:t>
            </a:r>
            <a:endParaRPr lang="ar-SA" sz="36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44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78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Hypervitaminosis D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High doses of vitamin D can cause life-threatening </a:t>
            </a:r>
            <a:r>
              <a:rPr lang="en-US" b="1" dirty="0">
                <a:solidFill>
                  <a:srgbClr val="FFFF00"/>
                </a:solidFill>
              </a:rPr>
              <a:t>hypercalcemia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Calcium mainly deposit in the kidneys and brain.</a:t>
            </a:r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symptoms include weakness, </a:t>
            </a:r>
            <a:r>
              <a:rPr lang="en-US" b="1" dirty="0" smtClean="0">
                <a:solidFill>
                  <a:srgbClr val="FFFF00"/>
                </a:solidFill>
              </a:rPr>
              <a:t>vomiting , constipation , lassitude</a:t>
            </a:r>
            <a:r>
              <a:rPr lang="en-US" b="1" dirty="0">
                <a:solidFill>
                  <a:srgbClr val="FFFF00"/>
                </a:solidFill>
              </a:rPr>
              <a:t>, impaired memory, dementia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>
                <a:solidFill>
                  <a:srgbClr val="FFFF00"/>
                </a:solidFill>
              </a:rPr>
              <a:t>delirium, and coma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Treatment </a:t>
            </a:r>
            <a:r>
              <a:rPr lang="en-US" b="1" dirty="0" smtClean="0">
                <a:solidFill>
                  <a:srgbClr val="FFFF00"/>
                </a:solidFill>
              </a:rPr>
              <a:t>include, fluids , diuresis</a:t>
            </a:r>
            <a:r>
              <a:rPr lang="en-US" b="1" dirty="0">
                <a:solidFill>
                  <a:srgbClr val="FFFF00"/>
                </a:solidFill>
              </a:rPr>
              <a:t>, and sometimes corticosteroids.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45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5141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Sources of vitamin D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Cholecalciferol (D</a:t>
            </a:r>
            <a:r>
              <a:rPr lang="en-US" b="1" baseline="-25000" dirty="0">
                <a:solidFill>
                  <a:srgbClr val="FFFF00"/>
                </a:solidFill>
              </a:rPr>
              <a:t>3</a:t>
            </a:r>
            <a:r>
              <a:rPr lang="en-US" b="1" dirty="0">
                <a:solidFill>
                  <a:srgbClr val="FFFF00"/>
                </a:solidFill>
              </a:rPr>
              <a:t>) :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      1- formed in the skin after exposure to </a:t>
            </a:r>
            <a:r>
              <a:rPr lang="en-US" b="1" dirty="0" smtClean="0">
                <a:solidFill>
                  <a:srgbClr val="FFFF00"/>
                </a:solidFill>
              </a:rPr>
              <a:t>sun.   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      2- </a:t>
            </a:r>
            <a:r>
              <a:rPr lang="en-US" b="1" dirty="0" smtClean="0">
                <a:solidFill>
                  <a:srgbClr val="FFFF00"/>
                </a:solidFill>
              </a:rPr>
              <a:t>Animal </a:t>
            </a:r>
            <a:r>
              <a:rPr lang="en-US" b="1" dirty="0">
                <a:solidFill>
                  <a:srgbClr val="FFFF00"/>
                </a:solidFill>
              </a:rPr>
              <a:t>source like fish, fish </a:t>
            </a:r>
            <a:r>
              <a:rPr lang="en-US" b="1" dirty="0" smtClean="0">
                <a:solidFill>
                  <a:srgbClr val="FFFF00"/>
                </a:solidFill>
              </a:rPr>
              <a:t>oil, milk, 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</a:t>
            </a:r>
            <a:r>
              <a:rPr lang="en-US" b="1" dirty="0">
                <a:solidFill>
                  <a:srgbClr val="FFFF00"/>
                </a:solidFill>
              </a:rPr>
              <a:t>eggs </a:t>
            </a:r>
            <a:r>
              <a:rPr lang="en-US" b="1" dirty="0" smtClean="0">
                <a:solidFill>
                  <a:srgbClr val="FFFF00"/>
                </a:solidFill>
              </a:rPr>
              <a:t>, liver etc.</a:t>
            </a:r>
            <a:endParaRPr lang="en-US" b="1" dirty="0">
              <a:solidFill>
                <a:srgbClr val="FFFF00"/>
              </a:solidFill>
            </a:endParaRPr>
          </a:p>
          <a:p>
            <a:pPr algn="l" rtl="0"/>
            <a:r>
              <a:rPr lang="en-US" b="1" dirty="0">
                <a:solidFill>
                  <a:srgbClr val="FFFF00"/>
                </a:solidFill>
              </a:rPr>
              <a:t>Ergocalciferol (D</a:t>
            </a:r>
            <a:r>
              <a:rPr lang="en-US" b="1" baseline="-25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) :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      1-  </a:t>
            </a:r>
            <a:r>
              <a:rPr lang="en-US" b="1" dirty="0" smtClean="0">
                <a:solidFill>
                  <a:srgbClr val="FFFF00"/>
                </a:solidFill>
              </a:rPr>
              <a:t>Fortified cereals.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      2-  </a:t>
            </a:r>
            <a:r>
              <a:rPr lang="en-US" b="1" dirty="0" smtClean="0">
                <a:solidFill>
                  <a:srgbClr val="FFFF00"/>
                </a:solidFill>
              </a:rPr>
              <a:t>Synthetic supplements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4879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344816" cy="588170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109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Daily requirement of vitamin D</a:t>
            </a:r>
            <a:endParaRPr lang="ar-S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Non-pregnant adults : 25 </a:t>
            </a:r>
            <a:r>
              <a:rPr lang="el-GR" b="1" dirty="0">
                <a:solidFill>
                  <a:srgbClr val="FFFF00"/>
                </a:solidFill>
              </a:rPr>
              <a:t>μ</a:t>
            </a:r>
            <a:r>
              <a:rPr lang="en-US" b="1" dirty="0">
                <a:solidFill>
                  <a:srgbClr val="FFFF00"/>
                </a:solidFill>
              </a:rPr>
              <a:t>g /day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Pregnant women , infants and lactating women </a:t>
            </a:r>
            <a:r>
              <a:rPr lang="en-US" b="1" smtClean="0">
                <a:solidFill>
                  <a:srgbClr val="FFFF00"/>
                </a:solidFill>
              </a:rPr>
              <a:t>:  100 </a:t>
            </a:r>
            <a:r>
              <a:rPr lang="el-GR" b="1" dirty="0">
                <a:solidFill>
                  <a:srgbClr val="FFFF00"/>
                </a:solidFill>
              </a:rPr>
              <a:t>μ</a:t>
            </a:r>
            <a:r>
              <a:rPr lang="en-US" b="1" dirty="0">
                <a:solidFill>
                  <a:srgbClr val="FFFF00"/>
                </a:solidFill>
              </a:rPr>
              <a:t>g /day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1 </a:t>
            </a:r>
            <a:r>
              <a:rPr lang="el-GR" b="1" dirty="0">
                <a:solidFill>
                  <a:srgbClr val="FFFF00"/>
                </a:solidFill>
              </a:rPr>
              <a:t>μ</a:t>
            </a:r>
            <a:r>
              <a:rPr lang="en-US" b="1" dirty="0">
                <a:solidFill>
                  <a:srgbClr val="FFFF00"/>
                </a:solidFill>
              </a:rPr>
              <a:t>g = </a:t>
            </a:r>
            <a:r>
              <a:rPr lang="en-US" b="1" dirty="0" smtClean="0">
                <a:solidFill>
                  <a:srgbClr val="FFFF00"/>
                </a:solidFill>
              </a:rPr>
              <a:t>40 IU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848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459432"/>
            <a:ext cx="6317008" cy="7803364"/>
          </a:xfrm>
        </p:spPr>
      </p:pic>
      <p:sp>
        <p:nvSpPr>
          <p:cNvPr id="6" name="TextBox 5"/>
          <p:cNvSpPr txBox="1"/>
          <p:nvPr/>
        </p:nvSpPr>
        <p:spPr>
          <a:xfrm>
            <a:off x="1763688" y="4386590"/>
            <a:ext cx="2016000" cy="3385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CC99"/>
            </a:solidFill>
          </a:ln>
        </p:spPr>
        <p:txBody>
          <a:bodyPr wrap="square" rtlCol="1" anchor="t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25 HCC(Calcidiol)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5589240"/>
            <a:ext cx="2160240" cy="3385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CC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 anchor="t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1,25 DHCC(Calcitriol)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088" y="5682734"/>
            <a:ext cx="1764000" cy="3385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CC99"/>
            </a:solidFill>
          </a:ln>
        </p:spPr>
        <p:txBody>
          <a:bodyPr wrap="square" rtlCol="1" anchor="t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1-Alfa Hydroxylase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688" y="3666510"/>
            <a:ext cx="1548000" cy="3385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CC99"/>
            </a:solidFill>
          </a:ln>
        </p:spPr>
        <p:txBody>
          <a:bodyPr wrap="square" rtlCol="1" anchor="t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25 Hydroxylase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0092" y="6590083"/>
            <a:ext cx="2484000" cy="338554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l" rtl="0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parathyroid hormone</a:t>
            </a:r>
            <a:endParaRPr lang="ar-SA" sz="1600" b="1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36096" y="6669360"/>
            <a:ext cx="0" cy="18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72000" y="5949280"/>
            <a:ext cx="3456384" cy="15267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5436096" y="6237312"/>
            <a:ext cx="2160240" cy="3385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 anchor="t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24,25 DHCC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 flipH="1">
            <a:off x="7236296" y="6165304"/>
            <a:ext cx="1368152" cy="548680"/>
          </a:xfrm>
        </p:spPr>
        <p:txBody>
          <a:bodyPr/>
          <a:lstStyle/>
          <a:p>
            <a:fld id="{AEBF69A9-2D41-4BFB-B912-AD832A33591C}" type="slidenum">
              <a:rPr lang="ar-SA" smtClean="0"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32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1-Alfa hydroxylation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The activity of 1- Alfa hydroxylase depends on: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Calcium level ( low level increase activity)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Phosphorous level ( low level increase it)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Level of Calcitriol  (decrease activity)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The parathyroid hormone (stimulate activity)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University of Basrah/College of Medicine/Department of Medicine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69A9-2D41-4BFB-B912-AD832A33591C}" type="slidenum">
              <a:rPr lang="ar-SA" smtClean="0"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2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24859</TotalTime>
  <Words>1529</Words>
  <Application>Microsoft Office PowerPoint</Application>
  <PresentationFormat>On-screen Show (4:3)</PresentationFormat>
  <Paragraphs>260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1_Custom Design</vt:lpstr>
      <vt:lpstr>Custom Design</vt:lpstr>
      <vt:lpstr> Nutritional Disorders Vitamins and Minerals (The Micronutrients) </vt:lpstr>
      <vt:lpstr>Objectives </vt:lpstr>
      <vt:lpstr>Vitamin D</vt:lpstr>
      <vt:lpstr>Vitamin D</vt:lpstr>
      <vt:lpstr>Sources of vitamin D</vt:lpstr>
      <vt:lpstr>PowerPoint Presentation</vt:lpstr>
      <vt:lpstr>Daily requirement of vitamin D</vt:lpstr>
      <vt:lpstr>PowerPoint Presentation</vt:lpstr>
      <vt:lpstr>1-Alfa hydroxylation</vt:lpstr>
      <vt:lpstr>Mechanism of action of vitamin D</vt:lpstr>
      <vt:lpstr>Functions of active vitamin D</vt:lpstr>
      <vt:lpstr>Vitamin D transport and storage</vt:lpstr>
      <vt:lpstr>Functions of vitamin D</vt:lpstr>
      <vt:lpstr>Other rules for vitamin D</vt:lpstr>
      <vt:lpstr>Other rules for vitamin D</vt:lpstr>
      <vt:lpstr>Vitamin D deficiency</vt:lpstr>
      <vt:lpstr>Causes of vitamin D deficiency</vt:lpstr>
      <vt:lpstr>Clinical features of Vitamin D deficiency</vt:lpstr>
      <vt:lpstr>Clinical features of Vitamin D deficiency</vt:lpstr>
      <vt:lpstr>Other features of Vitamin D deficiency</vt:lpstr>
      <vt:lpstr>Vitamin D deficiency syndromes</vt:lpstr>
      <vt:lpstr>Osteomalacia </vt:lpstr>
      <vt:lpstr>Clinical features of Osteomalacia </vt:lpstr>
      <vt:lpstr>Diagnosis of osteomalacia </vt:lpstr>
      <vt:lpstr>Biochemical investigations</vt:lpstr>
      <vt:lpstr>Radiological investigation </vt:lpstr>
      <vt:lpstr>PowerPoint Presentation</vt:lpstr>
      <vt:lpstr>PowerPoint Presentation</vt:lpstr>
      <vt:lpstr>PowerPoint Presentation</vt:lpstr>
      <vt:lpstr>Radiological investigation </vt:lpstr>
      <vt:lpstr>Bone biopsy</vt:lpstr>
      <vt:lpstr>Treatment </vt:lpstr>
      <vt:lpstr>Prevention </vt:lpstr>
      <vt:lpstr>Rickets </vt:lpstr>
      <vt:lpstr>Clinical features of Rickets</vt:lpstr>
      <vt:lpstr>Clinical features of Rickets</vt:lpstr>
      <vt:lpstr>Clinical features of Rickets</vt:lpstr>
      <vt:lpstr>Clinical features of Rickets</vt:lpstr>
      <vt:lpstr>Clinical features of Rickets</vt:lpstr>
      <vt:lpstr>Clinical features of Rickets</vt:lpstr>
      <vt:lpstr>Diagnosis of Rickets </vt:lpstr>
      <vt:lpstr>X-rays in rickets </vt:lpstr>
      <vt:lpstr>Treatment of rickets</vt:lpstr>
      <vt:lpstr>Prevention of Rickets</vt:lpstr>
      <vt:lpstr>Hypervitaminosis 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Dr.Zainab</dc:creator>
  <cp:lastModifiedBy>DR.Ahmed Saker 2O11</cp:lastModifiedBy>
  <cp:revision>90</cp:revision>
  <dcterms:created xsi:type="dcterms:W3CDTF">2012-02-24T07:09:02Z</dcterms:created>
  <dcterms:modified xsi:type="dcterms:W3CDTF">2022-03-01T13:12:12Z</dcterms:modified>
</cp:coreProperties>
</file>